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58" r:id="rId4"/>
  </p:sldMasterIdLst>
  <p:notesMasterIdLst>
    <p:notesMasterId r:id="rId14"/>
  </p:notesMasterIdLst>
  <p:handoutMasterIdLst>
    <p:handoutMasterId r:id="rId15"/>
  </p:handoutMasterIdLst>
  <p:sldIdLst>
    <p:sldId id="270" r:id="rId5"/>
    <p:sldId id="272" r:id="rId6"/>
    <p:sldId id="271" r:id="rId7"/>
    <p:sldId id="273" r:id="rId8"/>
    <p:sldId id="274" r:id="rId9"/>
    <p:sldId id="278" r:id="rId10"/>
    <p:sldId id="275" r:id="rId11"/>
    <p:sldId id="276" r:id="rId12"/>
    <p:sldId id="27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36">
          <p15:clr>
            <a:srgbClr val="A4A3A4"/>
          </p15:clr>
        </p15:guide>
        <p15:guide id="2" orient="horz" pos="391">
          <p15:clr>
            <a:srgbClr val="A4A3A4"/>
          </p15:clr>
        </p15:guide>
        <p15:guide id="3" orient="horz" pos="3975">
          <p15:clr>
            <a:srgbClr val="A4A3A4"/>
          </p15:clr>
        </p15:guide>
        <p15:guide id="4" orient="horz" pos="1030">
          <p15:clr>
            <a:srgbClr val="A4A3A4"/>
          </p15:clr>
        </p15:guide>
        <p15:guide id="5" pos="7312">
          <p15:clr>
            <a:srgbClr val="A4A3A4"/>
          </p15:clr>
        </p15:guide>
        <p15:guide id="6" pos="37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30" autoAdjust="0"/>
  </p:normalViewPr>
  <p:slideViewPr>
    <p:cSldViewPr snapToGrid="0" showGuides="1">
      <p:cViewPr varScale="1">
        <p:scale>
          <a:sx n="86" d="100"/>
          <a:sy n="86" d="100"/>
        </p:scale>
        <p:origin x="562" y="58"/>
      </p:cViewPr>
      <p:guideLst>
        <p:guide orient="horz" pos="936"/>
        <p:guide orient="horz" pos="391"/>
        <p:guide orient="horz" pos="3975"/>
        <p:guide orient="horz" pos="1030"/>
        <p:guide pos="7312"/>
        <p:guide pos="37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122" d="100"/>
          <a:sy n="122" d="100"/>
        </p:scale>
        <p:origin x="4914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Pladsholder til dato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8F9E11-F642-4BF2-B4DC-AF7D35EA7551}" type="datetimeFigureOut">
              <a:rPr lang="en-GB" smtClean="0"/>
              <a:t>14/06/2021</a:t>
            </a:fld>
            <a:endParaRPr lang="en-GB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A371A3-64EC-4735-8565-D99D7827967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92714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72A38B-F9FA-4036-A084-652409E98F08}" type="datetimeFigureOut">
              <a:rPr lang="en-GB" smtClean="0"/>
              <a:t>14/06/2021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436F85-577F-4A92-A47F-D540A2BCC8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8091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ias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dias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86430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hyperlink" Target="http://www.designguide.ku.dk/ku/skabeloner/powerpoint/praesentationer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hyperlink" Target="http://image.ku.dk/lightbox/211/13407586855728741badb20/" TargetMode="Externa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lar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6408000" tIns="360000" anchor="ctr" anchorCtr="0"/>
          <a:lstStyle>
            <a:lvl1pPr marL="0" indent="0" algn="l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 Click icon to insert image</a:t>
            </a:r>
          </a:p>
        </p:txBody>
      </p:sp>
      <p:sp>
        <p:nvSpPr>
          <p:cNvPr id="2" name="Titel 2"/>
          <p:cNvSpPr>
            <a:spLocks noGrp="1"/>
          </p:cNvSpPr>
          <p:nvPr>
            <p:ph type="ctrTitle" hasCustomPrompt="1"/>
          </p:nvPr>
        </p:nvSpPr>
        <p:spPr>
          <a:xfrm>
            <a:off x="0" y="691815"/>
            <a:ext cx="5959476" cy="5474035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master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1B92B3C0-A222-4140-B682-0D0FE07B4C20}" type="datetime1">
              <a:rPr lang="en-GB" smtClean="0"/>
              <a:t>14/06/2021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2" y="4053600"/>
            <a:ext cx="4946650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88962" y="3007285"/>
            <a:ext cx="4946649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1020200"/>
            <a:ext cx="4946649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8290818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588963" y="1635125"/>
            <a:ext cx="11012487" cy="4675188"/>
          </a:xfrm>
          <a:blipFill>
            <a:blip r:embed="rId2"/>
            <a:stretch>
              <a:fillRect/>
            </a:stretch>
          </a:blipFill>
        </p:spPr>
        <p:txBody>
          <a:bodyPr lIns="0" tIns="2304000" rIns="0" anchor="t" anchorCtr="0"/>
          <a:lstStyle>
            <a:lvl1pPr marL="0" indent="0" algn="ct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2"/>
            <a:ext cx="11012486" cy="865187"/>
          </a:xfrm>
        </p:spPr>
        <p:txBody>
          <a:bodyPr/>
          <a:lstStyle/>
          <a:p>
            <a:r>
              <a:rPr lang="en-GB" dirty="0"/>
              <a:t>Click to add title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C5D55-B4E2-4784-8E57-2171A05B0D82}" type="datetime1">
              <a:rPr lang="en-GB" smtClean="0"/>
              <a:t>14/06/2021</a:t>
            </a:fld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191671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ext label right and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tx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243638" y="4903567"/>
            <a:ext cx="5948362" cy="1398808"/>
          </a:xfrm>
          <a:solidFill>
            <a:srgbClr val="A31D20">
              <a:alpha val="95000"/>
            </a:srgbClr>
          </a:solidFill>
        </p:spPr>
        <p:txBody>
          <a:bodyPr lIns="252000" tIns="144000" rIns="540000" bIns="144000"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FC9F4-59D6-4F7A-8317-9F22EF02B7E0}" type="datetime1">
              <a:rPr lang="en-GB" smtClean="0"/>
              <a:t>14/06/2021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605502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ext label lef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0" y="4903567"/>
            <a:ext cx="5948362" cy="1398808"/>
          </a:xfrm>
          <a:solidFill>
            <a:srgbClr val="A31D20">
              <a:alpha val="95000"/>
            </a:srgbClr>
          </a:solidFill>
        </p:spPr>
        <p:txBody>
          <a:bodyPr lIns="576000" tIns="144000" rIns="252000" bIns="144000"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Click to add text</a:t>
            </a:r>
            <a:br>
              <a:rPr lang="en-GB" dirty="0"/>
            </a:br>
            <a:br>
              <a:rPr lang="en-GB" sz="2400" spc="100" dirty="0">
                <a:solidFill>
                  <a:schemeClr val="bg1"/>
                </a:solidFill>
                <a:latin typeface="+mj-lt"/>
                <a:cs typeface="Microsoft New Tai Lue"/>
              </a:rPr>
            </a:br>
            <a:r>
              <a:rPr lang="en-GB" dirty="0"/>
              <a:t>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5339C-E086-4A48-A933-CC715472839B}" type="datetime1">
              <a:rPr lang="en-GB" smtClean="0"/>
              <a:t>14/06/2021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945602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label righ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4E19B-1632-472F-9702-2F3913FCFEE8}" type="datetime1">
              <a:rPr lang="en-GB" smtClean="0"/>
              <a:t>14/06/2021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6243638" y="2036763"/>
            <a:ext cx="5948362" cy="4265612"/>
          </a:xfrm>
          <a:solidFill>
            <a:schemeClr val="accent1">
              <a:alpha val="95000"/>
            </a:schemeClr>
          </a:solidFill>
        </p:spPr>
        <p:txBody>
          <a:bodyPr lIns="252000" tIns="144000" rIns="540000" bIns="144000"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  <a:lvl2pPr marL="719138" indent="-357188">
              <a:defRPr>
                <a:solidFill>
                  <a:schemeClr val="bg1"/>
                </a:solidFill>
              </a:defRPr>
            </a:lvl2pPr>
            <a:lvl3pPr marL="719138" indent="-358775">
              <a:defRPr>
                <a:solidFill>
                  <a:schemeClr val="bg1"/>
                </a:solidFill>
              </a:defRPr>
            </a:lvl3pPr>
            <a:lvl4pPr marL="719138" indent="-358775">
              <a:defRPr>
                <a:solidFill>
                  <a:schemeClr val="bg1"/>
                </a:solidFill>
              </a:defRPr>
            </a:lvl4pPr>
            <a:lvl5pPr marL="719138" indent="-358775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7580104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label lef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6408000" tIns="360000" rIns="0" anchor="ctr" anchorCtr="0"/>
          <a:lstStyle>
            <a:lvl1pPr marL="0" indent="0" algn="l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 Click icon to insert image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64754E-E09D-4E85-B977-314908746ED0}" type="datetime1">
              <a:rPr lang="en-GB" smtClean="0"/>
              <a:t>14/06/2021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0" y="2036763"/>
            <a:ext cx="5948362" cy="4265612"/>
          </a:xfrm>
          <a:solidFill>
            <a:schemeClr val="accent1">
              <a:alpha val="95000"/>
            </a:schemeClr>
          </a:solidFill>
        </p:spPr>
        <p:txBody>
          <a:bodyPr lIns="576000" tIns="144000" rIns="252000" bIns="144000"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  <a:lvl2pPr marL="719138" indent="-358775">
              <a:defRPr>
                <a:solidFill>
                  <a:schemeClr val="bg1"/>
                </a:solidFill>
              </a:defRPr>
            </a:lvl2pPr>
            <a:lvl3pPr marL="719138" indent="-358775">
              <a:defRPr>
                <a:solidFill>
                  <a:schemeClr val="bg1"/>
                </a:solidFill>
              </a:defRPr>
            </a:lvl3pPr>
            <a:lvl4pPr marL="719138" indent="-358775">
              <a:defRPr>
                <a:solidFill>
                  <a:schemeClr val="bg1"/>
                </a:solidFill>
              </a:defRPr>
            </a:lvl4pPr>
            <a:lvl5pPr marL="719138" indent="-358775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 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1472760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ital bullet list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AD75C-342F-4AE3-8F76-1D3A53872B7F}" type="datetime1">
              <a:rPr lang="en-GB" smtClean="0"/>
              <a:t>14/06/2021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3" y="620713"/>
            <a:ext cx="11012487" cy="5682589"/>
          </a:xfrm>
          <a:noFill/>
        </p:spPr>
        <p:txBody>
          <a:bodyPr lIns="0" tIns="0" rIns="0" bIns="0"/>
          <a:lstStyle>
            <a:lvl1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9878392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a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kstfelt 8"/>
          <p:cNvSpPr txBox="1"/>
          <p:nvPr userDrawn="1"/>
        </p:nvSpPr>
        <p:spPr>
          <a:xfrm>
            <a:off x="421280" y="612884"/>
            <a:ext cx="116761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0" b="1" dirty="0">
                <a:solidFill>
                  <a:schemeClr val="bg1"/>
                </a:solidFill>
              </a:rPr>
              <a:t>”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89EAB-C1D0-4078-AB96-3715C01D1EBA}" type="datetime1">
              <a:rPr lang="en-GB" smtClean="0"/>
              <a:t>14/06/2021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3" y="1628775"/>
            <a:ext cx="11012487" cy="4114799"/>
          </a:xfrm>
          <a:noFill/>
        </p:spPr>
        <p:txBody>
          <a:bodyPr lIns="0" tIns="0" rIns="0" bIns="0" anchor="t" anchorCtr="0"/>
          <a:lstStyle>
            <a:lvl1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2712" y="5934971"/>
            <a:ext cx="11019496" cy="367404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Name, source</a:t>
            </a:r>
          </a:p>
        </p:txBody>
      </p:sp>
    </p:spTree>
    <p:extLst>
      <p:ext uri="{BB962C8B-B14F-4D97-AF65-F5344CB8AC3E}">
        <p14:creationId xmlns:p14="http://schemas.microsoft.com/office/powerpoint/2010/main" val="4142963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mirrored text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AD19D-C5E0-4C34-823D-0304E039EA06}" type="datetime1">
              <a:rPr lang="en-GB" smtClean="0"/>
              <a:t>14/06/2021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9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4" y="1628775"/>
            <a:ext cx="5358535" cy="4674527"/>
          </a:xfrm>
          <a:noFill/>
        </p:spPr>
        <p:txBody>
          <a:bodyPr lIns="0" tIns="0" rIns="0" bIns="0"/>
          <a:lstStyle>
            <a:lvl1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6" hasCustomPrompt="1"/>
          </p:nvPr>
        </p:nvSpPr>
        <p:spPr>
          <a:xfrm>
            <a:off x="6244503" y="1628775"/>
            <a:ext cx="5356948" cy="4674527"/>
          </a:xfrm>
          <a:noFill/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4"/>
            <a:ext cx="11012486" cy="86359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6273087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ing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5C409-E8DC-4ADB-9592-DC2E354B69E3}" type="datetime1">
              <a:rPr lang="en-GB" smtClean="0"/>
              <a:t>14/06/2021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588963" y="1628775"/>
            <a:ext cx="11012487" cy="4673600"/>
          </a:xfrm>
        </p:spPr>
        <p:txBody>
          <a:bodyPr anchor="t" anchorCtr="0"/>
          <a:lstStyle>
            <a:lvl1pPr>
              <a:defRPr sz="6400" b="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5438843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</a:t>
            </a:r>
          </a:p>
        </p:txBody>
      </p:sp>
      <p:sp>
        <p:nvSpPr>
          <p:cNvPr id="3" name="Pladsholder til dato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E3769-15A8-4152-810C-5985F41A379A}" type="datetime1">
              <a:rPr lang="en-GB" smtClean="0"/>
              <a:t>14/06/2021</a:t>
            </a:fld>
            <a:endParaRPr lang="en-GB" dirty="0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609304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small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6408000" tIns="360000" anchor="ctr" anchorCtr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32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 Click icon to insert image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989855A5-6A3D-4BAC-80DE-197130A4462F}" type="datetime1">
              <a:rPr lang="en-GB" smtClean="0"/>
              <a:t>14/06/2021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2271092"/>
            <a:ext cx="5959476" cy="3895200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26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42705"/>
            <a:ext cx="4983162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  <a:br>
              <a:rPr lang="en-GB" dirty="0"/>
            </a:br>
            <a:endParaRPr lang="en-GB" dirty="0"/>
          </a:p>
        </p:txBody>
      </p:sp>
      <p:sp>
        <p:nvSpPr>
          <p:cNvPr id="9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2610941"/>
            <a:ext cx="4946649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96780345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07C35-3CAB-4F01-B27A-00C62F18E1E4}" type="datetime1">
              <a:rPr lang="en-GB" smtClean="0"/>
              <a:t>14/06/2021</a:t>
            </a:fld>
            <a:endParaRPr lang="en-GB" dirty="0"/>
          </a:p>
        </p:txBody>
      </p:sp>
      <p:sp>
        <p:nvSpPr>
          <p:cNvPr id="3" name="Pladsholder til sidefod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315452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1080121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User gu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 txBox="1">
            <a:spLocks/>
          </p:cNvSpPr>
          <p:nvPr userDrawn="1"/>
        </p:nvSpPr>
        <p:spPr>
          <a:xfrm>
            <a:off x="588964" y="613649"/>
            <a:ext cx="11012486" cy="87992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lnSpc>
                <a:spcPct val="100000"/>
              </a:lnSpc>
              <a:spcBef>
                <a:spcPct val="0"/>
              </a:spcBef>
              <a:buNone/>
              <a:defRPr sz="3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GB" sz="3000" dirty="0">
                <a:solidFill>
                  <a:schemeClr val="tx1"/>
                </a:solidFill>
              </a:rPr>
              <a:t>User guide </a:t>
            </a:r>
            <a:r>
              <a:rPr lang="en-GB" sz="1800" dirty="0">
                <a:solidFill>
                  <a:schemeClr val="tx1"/>
                </a:solidFill>
              </a:rPr>
              <a:t>– delete before use</a:t>
            </a:r>
          </a:p>
        </p:txBody>
      </p:sp>
      <p:sp>
        <p:nvSpPr>
          <p:cNvPr id="46" name="Text Box 48"/>
          <p:cNvSpPr txBox="1">
            <a:spLocks noChangeArrowheads="1"/>
          </p:cNvSpPr>
          <p:nvPr userDrawn="1"/>
        </p:nvSpPr>
        <p:spPr bwMode="auto">
          <a:xfrm>
            <a:off x="587376" y="1640495"/>
            <a:ext cx="1750290" cy="38769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UCPH PowerPoint templates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When you open PowerPoint on your UCPH computer, </a:t>
            </a:r>
            <a:r>
              <a:rPr lang="en-GB" sz="800" kern="1200" dirty="0">
                <a:solidFill>
                  <a:schemeClr val="tx1"/>
                </a:solidFill>
                <a:effectLst/>
                <a:latin typeface="Arial" charset="0"/>
                <a:ea typeface="Calibri" panose="020F0502020204030204" pitchFamily="34" charset="0"/>
                <a:cs typeface="Times New Roman" panose="02020603050405020304" pitchFamily="18" charset="0"/>
              </a:rPr>
              <a:t>PowerPoint opens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 template in 4:3 format with an English UCPH logo.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When you click on the UCPH tab in the toolbar, click "Select Template" to choose between templates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Danish and English 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4:3 and 16:9 formats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"full" or "empty" versions (in the full version there is an example of each slide type in the left-hand window)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as well as an example slide with text in English.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If you use a 'full' version, you must delete the slides you do not want to use.</a:t>
            </a:r>
            <a:b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Mac users and others can download PowerPoint templates at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8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www.designguide.ku.dk/ku/skabeloner/powerpoint/praesentationer/</a:t>
            </a:r>
            <a:endParaRPr lang="en-GB" sz="800" dirty="0">
              <a:solidFill>
                <a:schemeClr val="accent4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7" name="Text Box 48"/>
          <p:cNvSpPr txBox="1">
            <a:spLocks noChangeArrowheads="1"/>
          </p:cNvSpPr>
          <p:nvPr userDrawn="1"/>
        </p:nvSpPr>
        <p:spPr bwMode="auto">
          <a:xfrm>
            <a:off x="2570384" y="3966227"/>
            <a:ext cx="1755548" cy="1763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 your unit name (e.g. your department), page numbers and the date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1.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Click on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Insert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in the top menu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2.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Select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Header and Footer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3.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Fill in the fields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4.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Select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Apply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to all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or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Apply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if it is only to be used on a single slide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The information goes on the right-hand side of the page in the grey top bar.</a:t>
            </a:r>
          </a:p>
        </p:txBody>
      </p:sp>
      <p:sp>
        <p:nvSpPr>
          <p:cNvPr id="48" name="Text Box 48"/>
          <p:cNvSpPr txBox="1">
            <a:spLocks noChangeArrowheads="1"/>
          </p:cNvSpPr>
          <p:nvPr userDrawn="1"/>
        </p:nvSpPr>
        <p:spPr bwMode="auto">
          <a:xfrm>
            <a:off x="587375" y="5688880"/>
            <a:ext cx="189959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Create a new slide (2010 + 2013 and 2016 version) 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en-GB" altLang="da-DK" sz="8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on </a:t>
            </a: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Home</a:t>
            </a:r>
          </a:p>
        </p:txBody>
      </p:sp>
      <p:pic>
        <p:nvPicPr>
          <p:cNvPr id="49" name="Billede 40"/>
          <p:cNvPicPr>
            <a:picLocks noChangeAspect="1"/>
          </p:cNvPicPr>
          <p:nvPr userDrawn="1"/>
        </p:nvPicPr>
        <p:blipFill rotWithShape="1">
          <a:blip r:embed="rId3"/>
          <a:srcRect l="36944" r="2272" b="69429"/>
          <a:stretch/>
        </p:blipFill>
        <p:spPr>
          <a:xfrm>
            <a:off x="4157637" y="2896656"/>
            <a:ext cx="395416" cy="126627"/>
          </a:xfrm>
          <a:prstGeom prst="rect">
            <a:avLst/>
          </a:prstGeom>
        </p:spPr>
      </p:pic>
      <p:sp>
        <p:nvSpPr>
          <p:cNvPr id="50" name="Text Box 48"/>
          <p:cNvSpPr txBox="1">
            <a:spLocks noChangeArrowheads="1"/>
          </p:cNvSpPr>
          <p:nvPr userDrawn="1"/>
        </p:nvSpPr>
        <p:spPr bwMode="auto">
          <a:xfrm>
            <a:off x="2570384" y="2582327"/>
            <a:ext cx="1624241" cy="600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Replace slide type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en-GB" altLang="da-DK" sz="8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on </a:t>
            </a: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Home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Select 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Layout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to change the layout of your current slide.</a:t>
            </a:r>
          </a:p>
        </p:txBody>
      </p:sp>
      <p:sp>
        <p:nvSpPr>
          <p:cNvPr id="51" name="Text Box 48"/>
          <p:cNvSpPr txBox="1">
            <a:spLocks noChangeArrowheads="1"/>
          </p:cNvSpPr>
          <p:nvPr userDrawn="1"/>
        </p:nvSpPr>
        <p:spPr bwMode="auto">
          <a:xfrm>
            <a:off x="2570384" y="3315092"/>
            <a:ext cx="163462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Font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UCPH uses the font Microsoft New Tai Lue in PowerPoint.</a:t>
            </a:r>
            <a:endParaRPr lang="en-GB" altLang="da-DK" sz="8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52" name="Text Box 48"/>
          <p:cNvSpPr txBox="1">
            <a:spLocks noChangeArrowheads="1"/>
          </p:cNvSpPr>
          <p:nvPr userDrawn="1"/>
        </p:nvSpPr>
        <p:spPr bwMode="auto">
          <a:xfrm>
            <a:off x="4739114" y="1627125"/>
            <a:ext cx="1634624" cy="23391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Gridliness and Guides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see gridlines and guides</a:t>
            </a:r>
          </a:p>
          <a:p>
            <a:pPr marL="0" indent="0" eaLnBrk="1" hangingPunct="1">
              <a:lnSpc>
                <a:spcPct val="90000"/>
              </a:lnSpc>
              <a:spcAft>
                <a:spcPts val="600"/>
              </a:spcAft>
              <a:buNone/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Click on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View</a:t>
            </a:r>
          </a:p>
          <a:p>
            <a:pPr marL="0" indent="0" eaLnBrk="1" hangingPunct="1">
              <a:lnSpc>
                <a:spcPct val="90000"/>
              </a:lnSpc>
              <a:spcAft>
                <a:spcPts val="600"/>
              </a:spcAft>
              <a:buNone/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Gridlines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and/or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Guides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establish additional gridlines and guides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Hover the mouse over an existing gridline and click on the line (coordinates of the line are displayed)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Hold down the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CTRL key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while you move the location of the line (adds a new line).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Press Alt + F9 for a rapid display of gridlines</a:t>
            </a:r>
          </a:p>
        </p:txBody>
      </p:sp>
      <p:sp>
        <p:nvSpPr>
          <p:cNvPr id="53" name="Text Box 48"/>
          <p:cNvSpPr txBox="1">
            <a:spLocks noChangeArrowheads="1"/>
          </p:cNvSpPr>
          <p:nvPr userDrawn="1"/>
        </p:nvSpPr>
        <p:spPr bwMode="auto">
          <a:xfrm>
            <a:off x="4728822" y="4141417"/>
            <a:ext cx="1634624" cy="203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 picture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On layouts with picture placeholders: Click the icon and 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The text  ”Clik here to insert image” will not be visible in presentation mode.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You can find UCPH-images, which are adapted to and minimised to the 4:3 and 16:9 format via this link: </a:t>
            </a:r>
            <a:b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/>
              </a:rPr>
              <a:t>http://image.ku.dk/lightbox/211/13407586855728741badb20/</a:t>
            </a:r>
            <a:r>
              <a:rPr lang="en-GB" sz="800" b="0" baseline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/>
              </a:rPr>
              <a:t> </a:t>
            </a:r>
            <a:endParaRPr lang="en-GB" sz="800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Select slide show-view to activate the link.</a:t>
            </a:r>
          </a:p>
        </p:txBody>
      </p:sp>
      <p:sp>
        <p:nvSpPr>
          <p:cNvPr id="54" name="Text Box 48"/>
          <p:cNvSpPr txBox="1">
            <a:spLocks noChangeArrowheads="1"/>
          </p:cNvSpPr>
          <p:nvPr userDrawn="1"/>
        </p:nvSpPr>
        <p:spPr bwMode="auto">
          <a:xfrm>
            <a:off x="6691561" y="1640495"/>
            <a:ext cx="1634624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Image sizes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The optimal picture sizes are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4:3-format: 1.500 x 1.073 pixels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16:9-format: 1.500 x 818 pixels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Save the images in 72 dpi and in "jpg medium quality"</a:t>
            </a:r>
          </a:p>
        </p:txBody>
      </p:sp>
      <p:sp>
        <p:nvSpPr>
          <p:cNvPr id="55" name="Text Box 48"/>
          <p:cNvSpPr txBox="1">
            <a:spLocks noChangeArrowheads="1"/>
          </p:cNvSpPr>
          <p:nvPr userDrawn="1"/>
        </p:nvSpPr>
        <p:spPr bwMode="auto">
          <a:xfrm>
            <a:off x="6691561" y="2720006"/>
            <a:ext cx="1634624" cy="1920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Trimming pictures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. Click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Crop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change the image focus/size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If you want to scale the picture, hold the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SHIFT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button down while dragging in the image corners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3.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Right-click on the picture and 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Send to back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If you delete the picture and inserts a new, the picture may be in front of text and graphics. If this happens, you must select the image, right-click and 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Send to back</a:t>
            </a:r>
          </a:p>
        </p:txBody>
      </p:sp>
      <p:sp>
        <p:nvSpPr>
          <p:cNvPr id="56" name="Text Box 48"/>
          <p:cNvSpPr txBox="1">
            <a:spLocks noChangeArrowheads="1"/>
          </p:cNvSpPr>
          <p:nvPr userDrawn="1"/>
        </p:nvSpPr>
        <p:spPr bwMode="auto">
          <a:xfrm>
            <a:off x="6691561" y="4765322"/>
            <a:ext cx="1634624" cy="9941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Template colors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You can choose between a range of colors for backgrounds and graphs.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Right-click on the surface of which you want to change the color and then click on the paint can icon</a:t>
            </a:r>
          </a:p>
        </p:txBody>
      </p:sp>
      <p:sp>
        <p:nvSpPr>
          <p:cNvPr id="57" name="Text Box 48"/>
          <p:cNvSpPr txBox="1">
            <a:spLocks noChangeArrowheads="1"/>
          </p:cNvSpPr>
          <p:nvPr userDrawn="1"/>
        </p:nvSpPr>
        <p:spPr bwMode="auto">
          <a:xfrm>
            <a:off x="6691561" y="5815137"/>
            <a:ext cx="163462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Further information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See</a:t>
            </a:r>
            <a:r>
              <a:rPr lang="en-GB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</a:t>
            </a:r>
            <a:br>
              <a:rPr lang="en-GB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www.designguide.ku.dk/ku/</a:t>
            </a:r>
            <a:b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</a:b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skabeloner/powerpoint/</a:t>
            </a:r>
            <a:b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</a:b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praesentationer/</a:t>
            </a:r>
            <a:endParaRPr lang="en-GB" sz="800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</p:txBody>
      </p:sp>
      <p:pic>
        <p:nvPicPr>
          <p:cNvPr id="58" name="Billede 25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268044" y="4201412"/>
            <a:ext cx="257327" cy="275280"/>
          </a:xfrm>
          <a:prstGeom prst="rect">
            <a:avLst/>
          </a:prstGeom>
        </p:spPr>
      </p:pic>
      <p:pic>
        <p:nvPicPr>
          <p:cNvPr id="59" name="Billede 36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223538" y="2795378"/>
            <a:ext cx="288708" cy="275280"/>
          </a:xfrm>
          <a:prstGeom prst="rect">
            <a:avLst/>
          </a:prstGeom>
        </p:spPr>
      </p:pic>
      <p:pic>
        <p:nvPicPr>
          <p:cNvPr id="60" name="Billede 37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8241826" y="3187789"/>
            <a:ext cx="223122" cy="228843"/>
          </a:xfrm>
          <a:prstGeom prst="rect">
            <a:avLst/>
          </a:prstGeom>
        </p:spPr>
      </p:pic>
      <p:sp>
        <p:nvSpPr>
          <p:cNvPr id="61" name="Text Box 48"/>
          <p:cNvSpPr txBox="1">
            <a:spLocks noChangeArrowheads="1"/>
          </p:cNvSpPr>
          <p:nvPr userDrawn="1"/>
        </p:nvSpPr>
        <p:spPr bwMode="auto">
          <a:xfrm>
            <a:off x="2570384" y="1666128"/>
            <a:ext cx="1768136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Under the 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New slide 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button Click on the top part of the button to create a slide identical to the one selected. Click on the bottom part of the button to see a selection of possible layout choices</a:t>
            </a:r>
            <a:endParaRPr lang="en-GB" altLang="da-DK" sz="80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62" name="Picture 61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4271879" y="1743737"/>
            <a:ext cx="243186" cy="432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279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lar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8804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  <a:br>
              <a:rPr lang="en-GB" dirty="0"/>
            </a:br>
            <a:r>
              <a:rPr lang="en-GB" dirty="0"/>
              <a:t> </a:t>
            </a:r>
          </a:p>
        </p:txBody>
      </p:sp>
      <p:sp>
        <p:nvSpPr>
          <p:cNvPr id="2" name="Titel 2"/>
          <p:cNvSpPr>
            <a:spLocks noGrp="1"/>
          </p:cNvSpPr>
          <p:nvPr>
            <p:ph type="ctrTitle" hasCustomPrompt="1"/>
          </p:nvPr>
        </p:nvSpPr>
        <p:spPr>
          <a:xfrm>
            <a:off x="6243638" y="691815"/>
            <a:ext cx="5948362" cy="5474035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master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164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E258F178-00DA-40D2-89FD-A5536D998304}" type="datetime1">
              <a:rPr lang="en-GB" smtClean="0"/>
              <a:t>14/06/2021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164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164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6622257" y="4053600"/>
            <a:ext cx="4979193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6622257" y="3007285"/>
            <a:ext cx="4979193" cy="726435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6622257" y="1020200"/>
            <a:ext cx="4977606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9034541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small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2BCA9130-7A74-4009-906F-17B21FC64E0C}" type="datetime1">
              <a:rPr lang="en-GB" smtClean="0"/>
              <a:t>14/06/2021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6243638" y="2271092"/>
            <a:ext cx="5948362" cy="3895200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2448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9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6622257" y="4053600"/>
            <a:ext cx="4979193" cy="899766"/>
          </a:xfrm>
        </p:spPr>
        <p:txBody>
          <a:bodyPr r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6622258" y="2610941"/>
            <a:ext cx="4962920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629679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eal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8350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7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4" r="10628" b="7654"/>
          <a:stretch/>
        </p:blipFill>
        <p:spPr>
          <a:xfrm>
            <a:off x="1733575" y="-6016"/>
            <a:ext cx="10465859" cy="6858000"/>
          </a:xfrm>
          <a:prstGeom prst="rect">
            <a:avLst/>
          </a:prstGeom>
        </p:spPr>
      </p:pic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817CE31A-E37F-4D90-97EB-7FD9013CE90A}" type="datetime1">
              <a:rPr lang="en-GB" smtClean="0"/>
              <a:t>14/06/2021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 hasCustomPrompt="1"/>
          </p:nvPr>
        </p:nvSpPr>
        <p:spPr>
          <a:xfrm>
            <a:off x="0" y="691815"/>
            <a:ext cx="5959476" cy="5474035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ct val="9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master</a:t>
            </a:r>
          </a:p>
        </p:txBody>
      </p:sp>
      <p:sp>
        <p:nvSpPr>
          <p:cNvPr id="37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88964" y="3007285"/>
            <a:ext cx="4946648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3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53600"/>
            <a:ext cx="4946649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587375" y="1020200"/>
            <a:ext cx="4946649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281795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eal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7"/>
          <p:cNvSpPr/>
          <p:nvPr userDrawn="1"/>
        </p:nvSpPr>
        <p:spPr>
          <a:xfrm>
            <a:off x="0" y="0"/>
            <a:ext cx="12198350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4" r="10628" b="7654"/>
          <a:stretch/>
        </p:blipFill>
        <p:spPr>
          <a:xfrm>
            <a:off x="1733575" y="-6016"/>
            <a:ext cx="10465859" cy="6858000"/>
          </a:xfrm>
          <a:prstGeom prst="rect">
            <a:avLst/>
          </a:prstGeom>
        </p:spPr>
      </p:pic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17D8BCCF-87A9-4273-A4D3-F8E5ECE021AB}" type="datetime1">
              <a:rPr lang="en-GB" smtClean="0"/>
              <a:t>14/06/2021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2271092"/>
            <a:ext cx="5959476" cy="3895200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53600"/>
            <a:ext cx="4946649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  <a:br>
              <a:rPr lang="en-GB" dirty="0"/>
            </a:br>
            <a:endParaRPr lang="en-GB" dirty="0"/>
          </a:p>
        </p:txBody>
      </p:sp>
      <p:sp>
        <p:nvSpPr>
          <p:cNvPr id="10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587375" y="2610941"/>
            <a:ext cx="4946649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6906823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3" y="620714"/>
            <a:ext cx="11012488" cy="865186"/>
          </a:xfrm>
        </p:spPr>
        <p:txBody>
          <a:bodyPr/>
          <a:lstStyle/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idx="1" hasCustomPrompt="1"/>
          </p:nvPr>
        </p:nvSpPr>
        <p:spPr>
          <a:xfrm>
            <a:off x="588963" y="1635125"/>
            <a:ext cx="11012488" cy="4675188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 marL="719138" indent="0">
              <a:buNone/>
              <a:defRPr/>
            </a:lvl4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E5023-2CD0-4454-94E0-13C57303A228}" type="datetime1">
              <a:rPr lang="en-GB" smtClean="0"/>
              <a:t>14/06/2021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96859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 and two content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4"/>
            <a:ext cx="11012486" cy="865186"/>
          </a:xfrm>
        </p:spPr>
        <p:txBody>
          <a:bodyPr/>
          <a:lstStyle/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88964" y="1635125"/>
            <a:ext cx="5358535" cy="4675187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endParaRPr lang="en-GB" dirty="0"/>
          </a:p>
        </p:txBody>
      </p:sp>
      <p:sp>
        <p:nvSpPr>
          <p:cNvPr id="4" name="Pladsholder til indhold 3"/>
          <p:cNvSpPr>
            <a:spLocks noGrp="1"/>
          </p:cNvSpPr>
          <p:nvPr>
            <p:ph sz="half" idx="2" hasCustomPrompt="1"/>
          </p:nvPr>
        </p:nvSpPr>
        <p:spPr>
          <a:xfrm>
            <a:off x="6244502" y="1635125"/>
            <a:ext cx="5356948" cy="4675187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 marL="719138" indent="0">
              <a:buNone/>
              <a:defRPr lang="da-DK" dirty="0" smtClean="0"/>
            </a:lvl4pPr>
            <a:lvl5pPr>
              <a:defRPr lang="da-DK" dirty="0"/>
            </a:lvl5pPr>
            <a:lvl8pPr marL="719138" indent="0">
              <a:buNone/>
              <a:defRPr/>
            </a:lvl8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FB65E-4E87-441C-BF35-D81200C8F0B3}" type="datetime1">
              <a:rPr lang="en-GB" smtClean="0"/>
              <a:t>14/06/2021</a:t>
            </a:fld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549679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6243639" y="1635125"/>
            <a:ext cx="5357812" cy="4675187"/>
          </a:xfrm>
          <a:blipFill>
            <a:blip r:embed="rId2"/>
            <a:stretch>
              <a:fillRect/>
            </a:stretch>
          </a:blipFill>
        </p:spPr>
        <p:txBody>
          <a:bodyPr lIns="0" tIns="2304000" rIns="0" anchor="t" anchorCtr="0"/>
          <a:lstStyle>
            <a:lvl1pPr marL="0" indent="0" algn="ct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5" y="620712"/>
            <a:ext cx="11012486" cy="865187"/>
          </a:xfrm>
        </p:spPr>
        <p:txBody>
          <a:bodyPr/>
          <a:lstStyle/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88964" y="1635125"/>
            <a:ext cx="5359398" cy="4675188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  <a:lvl5pPr>
              <a:defRPr lang="da-DK" dirty="0"/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A5712-8405-4CD5-A8BD-8EF11B41FC85}" type="datetime1">
              <a:rPr lang="en-GB" smtClean="0"/>
              <a:t>14/06/2021</a:t>
            </a:fld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17783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itel 1"/>
          <p:cNvSpPr>
            <a:spLocks noGrp="1"/>
          </p:cNvSpPr>
          <p:nvPr>
            <p:ph type="title"/>
          </p:nvPr>
        </p:nvSpPr>
        <p:spPr>
          <a:xfrm>
            <a:off x="588965" y="620714"/>
            <a:ext cx="11012486" cy="8651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a-DK" dirty="0" err="1"/>
              <a:t>Click</a:t>
            </a:r>
            <a:r>
              <a:rPr lang="da-DK" dirty="0"/>
              <a:t> to </a:t>
            </a:r>
            <a:r>
              <a:rPr lang="da-DK" dirty="0" err="1"/>
              <a:t>add</a:t>
            </a:r>
            <a:r>
              <a:rPr lang="da-DK" dirty="0"/>
              <a:t> </a:t>
            </a:r>
            <a:r>
              <a:rPr lang="da-DK" dirty="0" err="1"/>
              <a:t>title</a:t>
            </a:r>
            <a:endParaRPr lang="da-DK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588964" y="1635125"/>
            <a:ext cx="11012487" cy="467518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a-DK" dirty="0" err="1"/>
              <a:t>Click</a:t>
            </a:r>
            <a:r>
              <a:rPr lang="da-DK" dirty="0"/>
              <a:t> to </a:t>
            </a:r>
            <a:r>
              <a:rPr lang="da-DK" dirty="0" err="1"/>
              <a:t>add</a:t>
            </a:r>
            <a:r>
              <a:rPr lang="da-DK" dirty="0"/>
              <a:t> </a:t>
            </a:r>
            <a:r>
              <a:rPr lang="da-DK" dirty="0" err="1"/>
              <a:t>text</a:t>
            </a:r>
            <a:endParaRPr lang="da-DK" dirty="0"/>
          </a:p>
          <a:p>
            <a:pPr lvl="1"/>
            <a:r>
              <a:rPr lang="da-DK" dirty="0"/>
              <a:t>2</a:t>
            </a:r>
          </a:p>
          <a:p>
            <a:pPr lvl="2"/>
            <a:r>
              <a:rPr lang="da-DK" dirty="0"/>
              <a:t>3</a:t>
            </a:r>
          </a:p>
          <a:p>
            <a:pPr lvl="3"/>
            <a:r>
              <a:rPr lang="da-DK" dirty="0"/>
              <a:t>4</a:t>
            </a:r>
          </a:p>
          <a:p>
            <a:pPr lvl="4"/>
            <a:r>
              <a:rPr lang="da-DK" dirty="0"/>
              <a:t>5</a:t>
            </a:r>
          </a:p>
          <a:p>
            <a:pPr lvl="5"/>
            <a:r>
              <a:rPr lang="da-DK" dirty="0"/>
              <a:t>6</a:t>
            </a:r>
          </a:p>
          <a:p>
            <a:pPr lvl="6"/>
            <a:r>
              <a:rPr lang="da-DK" dirty="0"/>
              <a:t>7</a:t>
            </a:r>
          </a:p>
          <a:p>
            <a:pPr lvl="7"/>
            <a:r>
              <a:rPr lang="da-DK" dirty="0"/>
              <a:t>8</a:t>
            </a:r>
          </a:p>
          <a:p>
            <a:pPr lvl="8"/>
            <a:r>
              <a:rPr lang="da-DK" dirty="0"/>
              <a:t>9</a:t>
            </a:r>
          </a:p>
        </p:txBody>
      </p:sp>
      <p:sp>
        <p:nvSpPr>
          <p:cNvPr id="7" name="Rectangle 19"/>
          <p:cNvSpPr/>
          <p:nvPr userDrawn="1"/>
        </p:nvSpPr>
        <p:spPr>
          <a:xfrm>
            <a:off x="0" y="2"/>
            <a:ext cx="12192000" cy="332655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EEEFEE">
                  <a:alpha val="93000"/>
                </a:srgbClr>
              </a:gs>
            </a:gsLst>
            <a:lin ang="5400000" scaled="0"/>
            <a:tileRect/>
          </a:gradFill>
          <a:ln w="381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3"/>
          </p:nvPr>
        </p:nvSpPr>
        <p:spPr>
          <a:xfrm>
            <a:off x="3236495" y="85745"/>
            <a:ext cx="6981162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4"/>
          </p:nvPr>
        </p:nvSpPr>
        <p:spPr>
          <a:xfrm>
            <a:off x="11219691" y="85745"/>
            <a:ext cx="381759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2"/>
          </p:nvPr>
        </p:nvSpPr>
        <p:spPr>
          <a:xfrm>
            <a:off x="10329111" y="85745"/>
            <a:ext cx="814976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fld id="{CC87DEA7-5B2D-4B3D-9F4F-C0035352F01B}" type="datetime1">
              <a:rPr lang="en-GB" smtClean="0"/>
              <a:t>14/06/2021</a:t>
            </a:fld>
            <a:endParaRPr lang="da-DK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4"/>
          <a:srcRect l="12043" t="11448" r="17199" b="13844"/>
          <a:stretch/>
        </p:blipFill>
        <p:spPr>
          <a:xfrm>
            <a:off x="335534" y="63578"/>
            <a:ext cx="166516" cy="211296"/>
          </a:xfrm>
          <a:prstGeom prst="rect">
            <a:avLst/>
          </a:prstGeom>
        </p:spPr>
      </p:pic>
      <p:pic>
        <p:nvPicPr>
          <p:cNvPr id="13" name="Picture 27"/>
          <p:cNvPicPr>
            <a:picLocks noChangeAspect="1"/>
          </p:cNvPicPr>
          <p:nvPr userDrawn="1"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94" y="96467"/>
            <a:ext cx="2332648" cy="159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620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4" r:id="rId2"/>
    <p:sldLayoutId id="2147483673" r:id="rId3"/>
    <p:sldLayoutId id="2147483671" r:id="rId4"/>
    <p:sldLayoutId id="2147483659" r:id="rId5"/>
    <p:sldLayoutId id="2147483672" r:id="rId6"/>
    <p:sldLayoutId id="2147483660" r:id="rId7"/>
    <p:sldLayoutId id="2147483662" r:id="rId8"/>
    <p:sldLayoutId id="2147483684" r:id="rId9"/>
    <p:sldLayoutId id="2147483685" r:id="rId10"/>
    <p:sldLayoutId id="2147483677" r:id="rId11"/>
    <p:sldLayoutId id="2147483675" r:id="rId12"/>
    <p:sldLayoutId id="2147483676" r:id="rId13"/>
    <p:sldLayoutId id="2147483678" r:id="rId14"/>
    <p:sldLayoutId id="2147483681" r:id="rId15"/>
    <p:sldLayoutId id="2147483682" r:id="rId16"/>
    <p:sldLayoutId id="2147483683" r:id="rId17"/>
    <p:sldLayoutId id="2147483687" r:id="rId18"/>
    <p:sldLayoutId id="2147483664" r:id="rId19"/>
    <p:sldLayoutId id="2147483665" r:id="rId20"/>
    <p:sldLayoutId id="2147483689" r:id="rId21"/>
    <p:sldLayoutId id="2147483688" r:id="rId22"/>
  </p:sldLayoutIdLst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000" kern="1200" spc="6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lang="da-DK" sz="24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1pPr>
      <a:lvl2pPr marL="719138" marR="0" indent="-358775" algn="l" defTabSz="914400" rtl="0" eaLnBrk="1" fontAlgn="auto" latinLnBrk="0" hangingPunct="1">
        <a:lnSpc>
          <a:spcPct val="100000"/>
        </a:lnSpc>
        <a:spcBef>
          <a:spcPts val="5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lang="da-DK" sz="20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1073150" indent="-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baseline="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719138" indent="354013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lang="da-DK" sz="18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7pPr>
      <a:lvl8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8pPr>
      <a:lvl9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70" userDrawn="1">
          <p15:clr>
            <a:srgbClr val="F26B43"/>
          </p15:clr>
        </p15:guide>
        <p15:guide id="2" pos="7307" userDrawn="1">
          <p15:clr>
            <a:srgbClr val="F26B43"/>
          </p15:clr>
        </p15:guide>
        <p15:guide id="3" orient="horz" pos="391" userDrawn="1">
          <p15:clr>
            <a:srgbClr val="F26B43"/>
          </p15:clr>
        </p15:guide>
        <p15:guide id="4" orient="horz" pos="935" userDrawn="1">
          <p15:clr>
            <a:srgbClr val="F26B43"/>
          </p15:clr>
        </p15:guide>
        <p15:guide id="5" pos="371" userDrawn="1">
          <p15:clr>
            <a:srgbClr val="F26B43"/>
          </p15:clr>
        </p15:guide>
        <p15:guide id="6" pos="7308" userDrawn="1">
          <p15:clr>
            <a:srgbClr val="F26B43"/>
          </p15:clr>
        </p15:guide>
        <p15:guide id="7" orient="horz" pos="1026" userDrawn="1">
          <p15:clr>
            <a:srgbClr val="F26B43"/>
          </p15:clr>
        </p15:guide>
        <p15:guide id="8" orient="horz" pos="397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375934" y="2245631"/>
            <a:ext cx="11012486" cy="865187"/>
          </a:xfrm>
        </p:spPr>
        <p:txBody>
          <a:bodyPr/>
          <a:lstStyle/>
          <a:p>
            <a:r>
              <a:rPr lang="en-GB" sz="4000" dirty="0"/>
              <a:t>Classification of musical genres</a:t>
            </a:r>
            <a:br>
              <a:rPr lang="en-GB" dirty="0"/>
            </a:br>
            <a:r>
              <a:rPr lang="en-GB" sz="2000" dirty="0"/>
              <a:t>Final project for Applied Machine Learning 2020</a:t>
            </a:r>
            <a:br>
              <a:rPr lang="en-GB" dirty="0"/>
            </a:b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94804-8037-4CBA-AA36-24675B110D6F}" type="datetime1">
              <a:rPr lang="en-GB" smtClean="0"/>
              <a:t>14/06/2021</a:t>
            </a:fld>
            <a:endParaRPr lang="en-GB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</a:t>
            </a:fld>
            <a:endParaRPr lang="en-GB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0F442BC-8A5B-4356-9FC3-64A89DBDBDAC}"/>
              </a:ext>
            </a:extLst>
          </p:cNvPr>
          <p:cNvSpPr txBox="1"/>
          <p:nvPr/>
        </p:nvSpPr>
        <p:spPr>
          <a:xfrm>
            <a:off x="1873083" y="3322636"/>
            <a:ext cx="2363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Eliot, Mads and Sofus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39116345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9C18D3B-EA0F-4F31-9D3D-9DAFEAC09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features</a:t>
            </a:r>
            <a:endParaRPr lang="LID4096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062FE6-72DD-4308-9EA6-A088A15A43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45596-3767-4488-8F7E-684DAA49151C}" type="datetime1">
              <a:rPr lang="en-GB" smtClean="0"/>
              <a:t>14/06/2021</a:t>
            </a:fld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2311D4-A524-407E-9379-80DCC87EB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2</a:t>
            </a:fld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107FE1-D73E-4488-BCCB-5BC51877E30A}"/>
              </a:ext>
            </a:extLst>
          </p:cNvPr>
          <p:cNvSpPr txBox="1"/>
          <p:nvPr/>
        </p:nvSpPr>
        <p:spPr>
          <a:xfrm>
            <a:off x="588964" y="2743831"/>
            <a:ext cx="7708585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LID4096" dirty="0"/>
              <a:t>train_features =</a:t>
            </a:r>
            <a:endParaRPr lang="en-US" dirty="0"/>
          </a:p>
          <a:p>
            <a:endParaRPr lang="en-US" dirty="0"/>
          </a:p>
          <a:p>
            <a:r>
              <a:rPr lang="en-US" dirty="0" err="1">
                <a:solidFill>
                  <a:srgbClr val="FF0000"/>
                </a:solidFill>
              </a:rPr>
              <a:t>Librosa</a:t>
            </a:r>
            <a:r>
              <a:rPr lang="en-US" dirty="0">
                <a:solidFill>
                  <a:srgbClr val="FF0000"/>
                </a:solidFill>
              </a:rPr>
              <a:t>: </a:t>
            </a:r>
            <a:r>
              <a:rPr lang="LID4096" dirty="0"/>
              <a:t>zerocrossing,</a:t>
            </a:r>
            <a:r>
              <a:rPr lang="en-US" dirty="0"/>
              <a:t> </a:t>
            </a:r>
            <a:r>
              <a:rPr lang="LID4096" dirty="0"/>
              <a:t>spectralrollof</a:t>
            </a:r>
            <a:r>
              <a:rPr lang="en-US" dirty="0"/>
              <a:t>f, </a:t>
            </a:r>
            <a:r>
              <a:rPr lang="LID4096" dirty="0"/>
              <a:t>chromagramstd</a:t>
            </a:r>
            <a:r>
              <a:rPr lang="en-US" dirty="0"/>
              <a:t>, </a:t>
            </a:r>
          </a:p>
          <a:p>
            <a:r>
              <a:rPr lang="LID4096" dirty="0"/>
              <a:t>chromagrammean</a:t>
            </a:r>
            <a:r>
              <a:rPr lang="en-US" dirty="0"/>
              <a:t>, </a:t>
            </a:r>
            <a:r>
              <a:rPr lang="LID4096" dirty="0"/>
              <a:t>chroma_cens</a:t>
            </a:r>
            <a:endParaRPr lang="en-US" dirty="0"/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Timbre: </a:t>
            </a:r>
            <a:r>
              <a:rPr lang="LID4096" dirty="0"/>
              <a:t>hardness,</a:t>
            </a:r>
            <a:r>
              <a:rPr lang="en-US" dirty="0"/>
              <a:t> </a:t>
            </a:r>
            <a:r>
              <a:rPr lang="LID4096" dirty="0"/>
              <a:t>depth,</a:t>
            </a:r>
            <a:r>
              <a:rPr lang="en-US" dirty="0"/>
              <a:t> </a:t>
            </a:r>
            <a:r>
              <a:rPr lang="LID4096" dirty="0"/>
              <a:t>brightness,</a:t>
            </a:r>
            <a:r>
              <a:rPr lang="en-US" dirty="0"/>
              <a:t> </a:t>
            </a:r>
            <a:r>
              <a:rPr lang="LID4096" dirty="0"/>
              <a:t>roughness,</a:t>
            </a:r>
            <a:r>
              <a:rPr lang="en-US" dirty="0"/>
              <a:t> </a:t>
            </a:r>
            <a:r>
              <a:rPr lang="LID4096" dirty="0"/>
              <a:t>warmth,</a:t>
            </a:r>
          </a:p>
          <a:p>
            <a:r>
              <a:rPr lang="LID4096" dirty="0"/>
              <a:t>                  sharpness,</a:t>
            </a:r>
            <a:r>
              <a:rPr lang="en-US" dirty="0"/>
              <a:t> </a:t>
            </a:r>
            <a:r>
              <a:rPr lang="LID4096" dirty="0"/>
              <a:t>boominess</a:t>
            </a:r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Additional: </a:t>
            </a:r>
            <a:r>
              <a:rPr lang="LID4096" dirty="0"/>
              <a:t>fourier_std</a:t>
            </a:r>
            <a:r>
              <a:rPr lang="en-US" dirty="0"/>
              <a:t>, </a:t>
            </a:r>
            <a:r>
              <a:rPr lang="LID4096" dirty="0"/>
              <a:t>fourier_mean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8A994A-53CA-462F-9B9A-A8CDBE1F553C}"/>
              </a:ext>
            </a:extLst>
          </p:cNvPr>
          <p:cNvSpPr txBox="1"/>
          <p:nvPr/>
        </p:nvSpPr>
        <p:spPr>
          <a:xfrm>
            <a:off x="497149" y="1227699"/>
            <a:ext cx="1001267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use the GITZAN dataset [1]</a:t>
            </a:r>
          </a:p>
          <a:p>
            <a:pPr marL="285750" indent="-285750">
              <a:buFontTx/>
              <a:buChar char="-"/>
            </a:pPr>
            <a:r>
              <a:rPr lang="en-US" dirty="0"/>
              <a:t>1000 songs in 10 genres:  pop, jazz, blues, classical, </a:t>
            </a:r>
            <a:r>
              <a:rPr lang="en-US" dirty="0" err="1"/>
              <a:t>hiphop</a:t>
            </a:r>
            <a:r>
              <a:rPr lang="en-US" dirty="0"/>
              <a:t>, metal, rock, reggae, disco, country</a:t>
            </a:r>
          </a:p>
          <a:p>
            <a:pPr marL="285750" indent="-285750">
              <a:buFontTx/>
              <a:buChar char="-"/>
            </a:pPr>
            <a:r>
              <a:rPr lang="en-US" dirty="0"/>
              <a:t>Decided it was fun to find our own features and use a bunch of different approaches</a:t>
            </a:r>
          </a:p>
          <a:p>
            <a:pPr marL="285750" indent="-285750">
              <a:buFontTx/>
              <a:buChar char="-"/>
            </a:pPr>
            <a:r>
              <a:rPr lang="en-US" dirty="0"/>
              <a:t>Use Timbre and </a:t>
            </a:r>
            <a:r>
              <a:rPr lang="en-US" dirty="0" err="1"/>
              <a:t>Librosa</a:t>
            </a:r>
            <a:r>
              <a:rPr lang="en-US" dirty="0"/>
              <a:t> python packages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FCCB169-AC20-4F6E-B083-E26BD688A3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6610" y="2348612"/>
            <a:ext cx="5238039" cy="1975100"/>
          </a:xfrm>
          <a:prstGeom prst="rect">
            <a:avLst/>
          </a:prstGeom>
        </p:spPr>
      </p:pic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92BD541E-2624-4EDC-88B0-8CE2EFBF11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8964" y="6237288"/>
            <a:ext cx="6981162" cy="176797"/>
          </a:xfrm>
        </p:spPr>
        <p:txBody>
          <a:bodyPr/>
          <a:lstStyle/>
          <a:p>
            <a:r>
              <a:rPr lang="en-GB" sz="1400" dirty="0"/>
              <a:t>[1] https://www.kaggle.com/andradaolteanu/gtzan-dataset-music-genre-classification</a:t>
            </a:r>
          </a:p>
        </p:txBody>
      </p:sp>
    </p:spTree>
    <p:extLst>
      <p:ext uri="{BB962C8B-B14F-4D97-AF65-F5344CB8AC3E}">
        <p14:creationId xmlns:p14="http://schemas.microsoft.com/office/powerpoint/2010/main" val="36750710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5F2A4E5C-CD6C-4C06-A11B-F12DA585D9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620714"/>
            <a:ext cx="11012488" cy="865186"/>
          </a:xfrm>
        </p:spPr>
        <p:txBody>
          <a:bodyPr/>
          <a:lstStyle/>
          <a:p>
            <a:r>
              <a:rPr lang="en-US" dirty="0"/>
              <a:t>The initial approach: Gradient boosted tree and Nearest Neighbor</a:t>
            </a:r>
          </a:p>
        </p:txBody>
      </p:sp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23403F60-9255-4AF4-8ACD-9A7CEA514799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843950" y="1994660"/>
            <a:ext cx="5710669" cy="3917073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C21689-92D9-49A5-B2F7-63FAB1A90B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329111" y="85745"/>
            <a:ext cx="814976" cy="176797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fld id="{812D790C-12DD-40EE-84CF-EE1317BA4ACF}" type="datetime1">
              <a:rPr lang="en-GB" smtClean="0"/>
              <a:t>14/06/2021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B93425-5F63-4DE1-95C3-CCED256E8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19691" y="85745"/>
            <a:ext cx="381759" cy="176797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fld id="{091A926C-488A-4E3E-9C21-57CAA120E114}" type="slidenum">
              <a:rPr lang="en-GB" smtClean="0"/>
              <a:pPr>
                <a:spcAft>
                  <a:spcPts val="600"/>
                </a:spcAft>
              </a:pPr>
              <a:t>3</a:t>
            </a:fld>
            <a:endParaRPr lang="en-GB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2B7E6B7-B54F-46B8-91AE-484FFE3171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9784" y="2006867"/>
            <a:ext cx="1224166" cy="120923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9236B0D-202A-420C-8257-AE1CD3572765}"/>
              </a:ext>
            </a:extLst>
          </p:cNvPr>
          <p:cNvSpPr txBox="1"/>
          <p:nvPr/>
        </p:nvSpPr>
        <p:spPr>
          <a:xfrm>
            <a:off x="488272" y="1994660"/>
            <a:ext cx="413151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three genres, </a:t>
            </a:r>
            <a:r>
              <a:rPr lang="en-US" dirty="0" err="1"/>
              <a:t>kNeighbour</a:t>
            </a:r>
            <a:r>
              <a:rPr lang="en-US" dirty="0"/>
              <a:t> gives an </a:t>
            </a:r>
          </a:p>
          <a:p>
            <a:r>
              <a:rPr lang="en-US" dirty="0"/>
              <a:t>accuracy score of 0.99 +/- 0.04 with </a:t>
            </a:r>
          </a:p>
          <a:p>
            <a:r>
              <a:rPr lang="en-US" dirty="0"/>
              <a:t>50 fold cross validation</a:t>
            </a:r>
          </a:p>
          <a:p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This drops to 0.55+/- 0.11 for 10 genres</a:t>
            </a:r>
          </a:p>
          <a:p>
            <a:endParaRPr lang="en-US" dirty="0"/>
          </a:p>
          <a:p>
            <a:r>
              <a:rPr lang="en-US" dirty="0"/>
              <a:t>For three genres, </a:t>
            </a:r>
            <a:r>
              <a:rPr lang="en-US" dirty="0" err="1"/>
              <a:t>LightGBM</a:t>
            </a:r>
            <a:r>
              <a:rPr lang="en-US" dirty="0"/>
              <a:t> classifier gives an accuracy score of 0.80+/- 0.03, but holds up better for more genres.</a:t>
            </a:r>
          </a:p>
        </p:txBody>
      </p:sp>
    </p:spTree>
    <p:extLst>
      <p:ext uri="{BB962C8B-B14F-4D97-AF65-F5344CB8AC3E}">
        <p14:creationId xmlns:p14="http://schemas.microsoft.com/office/powerpoint/2010/main" val="35601630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F1602-FCB1-425E-85AC-1626A5AE6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decline in accuracy with inclusion of more genres</a:t>
            </a:r>
            <a:endParaRPr lang="LID4096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7AAE7F-9A66-44D0-9973-B1844CB5D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E5023-2CD0-4454-94E0-13C57303A228}" type="datetime1">
              <a:rPr lang="en-GB" smtClean="0"/>
              <a:t>14/06/2021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2F060B-08F1-42DE-81B5-2B164352A1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4</a:t>
            </a:fld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1C142E7-C1BE-45C2-919E-A5C98B2ADB19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4719" y="2303558"/>
            <a:ext cx="5907147" cy="3807543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E750623-D225-40D6-9626-A0CB78B29EF2}"/>
              </a:ext>
            </a:extLst>
          </p:cNvPr>
          <p:cNvSpPr txBox="1"/>
          <p:nvPr/>
        </p:nvSpPr>
        <p:spPr>
          <a:xfrm>
            <a:off x="588963" y="892383"/>
            <a:ext cx="413151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While some genres are easier to predict, the accuracy drops when more genres are added.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68198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64D9DF-3659-4239-ABA5-B3A9DE971B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E5023-2CD0-4454-94E0-13C57303A228}" type="datetime1">
              <a:rPr lang="en-GB" smtClean="0"/>
              <a:t>14/06/2021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94AFE4-5514-4F04-BAF4-31B08A95C6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86B984-79F5-413A-9972-48701FC0A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5</a:t>
            </a:fld>
            <a:endParaRPr lang="en-GB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9B6E1D4-FCDE-40FD-BF33-B322363CA3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431" y="678332"/>
            <a:ext cx="4765659" cy="865186"/>
          </a:xfrm>
        </p:spPr>
        <p:txBody>
          <a:bodyPr/>
          <a:lstStyle/>
          <a:p>
            <a:r>
              <a:rPr lang="en-US" dirty="0"/>
              <a:t>Finding errors in the prediction – what genres are hardest to predict?</a:t>
            </a:r>
            <a:br>
              <a:rPr lang="en-US" dirty="0"/>
            </a:br>
            <a:br>
              <a:rPr lang="en-US" dirty="0"/>
            </a:br>
            <a:endParaRPr lang="LID4096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63AF817-93E6-4E2B-B628-64D75FE8C4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8090" y="543475"/>
            <a:ext cx="5581835" cy="577105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0303623-8889-471C-ADEB-C9DF9E4E5C35}"/>
              </a:ext>
            </a:extLst>
          </p:cNvPr>
          <p:cNvSpPr txBox="1"/>
          <p:nvPr/>
        </p:nvSpPr>
        <p:spPr>
          <a:xfrm>
            <a:off x="488178" y="2467529"/>
            <a:ext cx="41315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Classical and metal are easiest to predict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Rock is hardest, which makes sense intuitively –  vaguely defined!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Can we introduce variables that improves the guesses on the lowest scoring classes?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66590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9A52AE-0D7A-491A-A64E-00DDDEA686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1045" y="3200619"/>
            <a:ext cx="11012488" cy="865186"/>
          </a:xfrm>
        </p:spPr>
        <p:txBody>
          <a:bodyPr/>
          <a:lstStyle/>
          <a:p>
            <a:r>
              <a:rPr lang="en-US" dirty="0"/>
              <a:t>Appendix</a:t>
            </a:r>
            <a:endParaRPr lang="LID4096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EBCC37-96B2-4313-A3B8-3BB4529179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E5023-2CD0-4454-94E0-13C57303A228}" type="datetime1">
              <a:rPr lang="en-GB" smtClean="0"/>
              <a:t>14/06/2021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A95A61-8989-4085-A80E-B84B7C56BA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D06136-20D4-458D-ACAA-FC0B11984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026487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4C227A-70A8-4F32-830F-4E8AFB42EF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importance of initial approach</a:t>
            </a:r>
            <a:endParaRPr lang="LID4096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5AF90E-5918-45B0-AC95-3FFDA99A18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E5023-2CD0-4454-94E0-13C57303A228}" type="datetime1">
              <a:rPr lang="en-GB" smtClean="0"/>
              <a:t>14/06/2021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0A2B6B-35A2-4D1E-8F3E-7B2DB9FFC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DB910E-2F09-4B83-9554-C2F9D938E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7</a:t>
            </a:fld>
            <a:endParaRPr lang="en-GB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51FA438-8919-4A32-842D-8D7810EB8B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33585" y="1268959"/>
            <a:ext cx="7226744" cy="467518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F2C213B-D737-4719-AD08-E689B76209DC}"/>
              </a:ext>
            </a:extLst>
          </p:cNvPr>
          <p:cNvSpPr txBox="1"/>
          <p:nvPr/>
        </p:nvSpPr>
        <p:spPr>
          <a:xfrm>
            <a:off x="588963" y="1606395"/>
            <a:ext cx="325115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variables all contribute to the classification. Surprisingly, one of the most important variables is the mean of the </a:t>
            </a:r>
            <a:r>
              <a:rPr lang="en-US" dirty="0" err="1"/>
              <a:t>fourier</a:t>
            </a:r>
            <a:r>
              <a:rPr lang="en-US" dirty="0"/>
              <a:t> transform, done by hand.</a:t>
            </a:r>
          </a:p>
        </p:txBody>
      </p:sp>
    </p:spTree>
    <p:extLst>
      <p:ext uri="{BB962C8B-B14F-4D97-AF65-F5344CB8AC3E}">
        <p14:creationId xmlns:p14="http://schemas.microsoft.com/office/powerpoint/2010/main" val="8633880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4C227A-70A8-4F32-830F-4E8AFB42EF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Optimizing tree-based algorithm</a:t>
            </a:r>
            <a:endParaRPr lang="LID4096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5AF90E-5918-45B0-AC95-3FFDA99A18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E5023-2CD0-4454-94E0-13C57303A228}" type="datetime1">
              <a:rPr lang="en-GB" smtClean="0"/>
              <a:t>14/06/2021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0A2B6B-35A2-4D1E-8F3E-7B2DB9FFC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DB910E-2F09-4B83-9554-C2F9D938E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8</a:t>
            </a:fld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2C213B-D737-4719-AD08-E689B76209DC}"/>
              </a:ext>
            </a:extLst>
          </p:cNvPr>
          <p:cNvSpPr txBox="1"/>
          <p:nvPr/>
        </p:nvSpPr>
        <p:spPr>
          <a:xfrm>
            <a:off x="588962" y="1606395"/>
            <a:ext cx="949607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use </a:t>
            </a:r>
            <a:r>
              <a:rPr lang="en-US" dirty="0" err="1"/>
              <a:t>LightGBM</a:t>
            </a:r>
            <a:r>
              <a:rPr lang="en-US" dirty="0"/>
              <a:t> for the initial attempts at efficient classification.</a:t>
            </a:r>
          </a:p>
          <a:p>
            <a:r>
              <a:rPr lang="en-US" dirty="0"/>
              <a:t>The optimal parameters we found to be: </a:t>
            </a:r>
          </a:p>
          <a:p>
            <a:r>
              <a:rPr lang="en-US" dirty="0" err="1"/>
              <a:t>n_epochs</a:t>
            </a:r>
            <a:r>
              <a:rPr lang="en-US" dirty="0"/>
              <a:t> = 500</a:t>
            </a:r>
          </a:p>
          <a:p>
            <a:r>
              <a:rPr lang="en-US" dirty="0" err="1"/>
              <a:t>n_leafs</a:t>
            </a:r>
            <a:r>
              <a:rPr lang="en-US" dirty="0"/>
              <a:t> = 10</a:t>
            </a:r>
          </a:p>
          <a:p>
            <a:r>
              <a:rPr lang="en-US" dirty="0" err="1"/>
              <a:t>max_depth</a:t>
            </a:r>
            <a:r>
              <a:rPr lang="en-US" dirty="0"/>
              <a:t> = 10</a:t>
            </a:r>
          </a:p>
          <a:p>
            <a:endParaRPr lang="en-US" dirty="0"/>
          </a:p>
          <a:p>
            <a:r>
              <a:rPr lang="en-US" dirty="0"/>
              <a:t>This yields a </a:t>
            </a:r>
            <a:r>
              <a:rPr lang="en-US" dirty="0" err="1"/>
              <a:t>logloss</a:t>
            </a:r>
            <a:r>
              <a:rPr lang="en-US" dirty="0"/>
              <a:t> of 0.3 for the multi-classification algorithm, using </a:t>
            </a:r>
            <a:r>
              <a:rPr lang="en-US" dirty="0" err="1"/>
              <a:t>LightGBM</a:t>
            </a:r>
            <a:r>
              <a:rPr lang="en-US" dirty="0"/>
              <a:t> cross validation.</a:t>
            </a:r>
          </a:p>
        </p:txBody>
      </p:sp>
    </p:spTree>
    <p:extLst>
      <p:ext uri="{BB962C8B-B14F-4D97-AF65-F5344CB8AC3E}">
        <p14:creationId xmlns:p14="http://schemas.microsoft.com/office/powerpoint/2010/main" val="23182634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4C227A-70A8-4F32-830F-4E8AFB42EF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kNearestneighbor</a:t>
            </a:r>
            <a:endParaRPr lang="LID4096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5AF90E-5918-45B0-AC95-3FFDA99A18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E5023-2CD0-4454-94E0-13C57303A228}" type="datetime1">
              <a:rPr lang="en-GB" smtClean="0"/>
              <a:t>14/06/2021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0A2B6B-35A2-4D1E-8F3E-7B2DB9FFC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DB910E-2F09-4B83-9554-C2F9D938E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9</a:t>
            </a:fld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2C213B-D737-4719-AD08-E689B76209DC}"/>
              </a:ext>
            </a:extLst>
          </p:cNvPr>
          <p:cNvSpPr txBox="1"/>
          <p:nvPr/>
        </p:nvSpPr>
        <p:spPr>
          <a:xfrm>
            <a:off x="588963" y="1606395"/>
            <a:ext cx="459263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</a:t>
            </a:r>
            <a:r>
              <a:rPr lang="en-US" dirty="0" err="1"/>
              <a:t>kNearestneighbor</a:t>
            </a:r>
            <a:r>
              <a:rPr lang="en-US" dirty="0"/>
              <a:t> is very straight-forward and easy to use. This is the approach that many have used on the data set.</a:t>
            </a:r>
          </a:p>
          <a:p>
            <a:endParaRPr lang="en-US" dirty="0"/>
          </a:p>
          <a:p>
            <a:r>
              <a:rPr lang="en-US" dirty="0"/>
              <a:t>We use </a:t>
            </a:r>
            <a:r>
              <a:rPr lang="en-US" dirty="0" err="1"/>
              <a:t>n_neighbors</a:t>
            </a:r>
            <a:r>
              <a:rPr lang="en-US" dirty="0"/>
              <a:t> = 12, based on simple optimization.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2E299E5-B504-4DF0-93B3-FF56F5AC08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8035" y="1676400"/>
            <a:ext cx="5982535" cy="3953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094565"/>
      </p:ext>
    </p:extLst>
  </p:cSld>
  <p:clrMapOvr>
    <a:masterClrMapping/>
  </p:clrMapOvr>
</p:sld>
</file>

<file path=ppt/theme/theme1.xml><?xml version="1.0" encoding="utf-8"?>
<a:theme xmlns:a="http://schemas.openxmlformats.org/drawingml/2006/main" name="Brugerdefineret design">
  <a:themeElements>
    <a:clrScheme name="KU 2016">
      <a:dk1>
        <a:sysClr val="windowText" lastClr="000000"/>
      </a:dk1>
      <a:lt1>
        <a:sysClr val="window" lastClr="FFFFFF"/>
      </a:lt1>
      <a:dk2>
        <a:srgbClr val="6E6E6E"/>
      </a:dk2>
      <a:lt2>
        <a:srgbClr val="E7E6E6"/>
      </a:lt2>
      <a:accent1>
        <a:srgbClr val="A31D20"/>
      </a:accent1>
      <a:accent2>
        <a:srgbClr val="7B7B7B"/>
      </a:accent2>
      <a:accent3>
        <a:srgbClr val="D49F3A"/>
      </a:accent3>
      <a:accent4>
        <a:srgbClr val="42759B"/>
      </a:accent4>
      <a:accent5>
        <a:srgbClr val="79ADB1"/>
      </a:accent5>
      <a:accent6>
        <a:srgbClr val="779921"/>
      </a:accent6>
      <a:hlink>
        <a:srgbClr val="A31D20"/>
      </a:hlink>
      <a:folHlink>
        <a:srgbClr val="000000"/>
      </a:folHlink>
    </a:clrScheme>
    <a:fontScheme name="KU2016">
      <a:majorFont>
        <a:latin typeface="Microsoft New Tai Lue"/>
        <a:ea typeface=""/>
        <a:cs typeface=""/>
      </a:majorFont>
      <a:minorFont>
        <a:latin typeface="Microsoft New Tai Lue"/>
        <a:ea typeface=""/>
        <a:cs typeface="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16_9_ENG_full.potx" id="{CA255E10-3E16-4FB7-8EF9-205921B44FCB}" vid="{9D4D5F80-3538-44B6-AEDE-38837871772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-tema">
  <a:themeElements>
    <a:clrScheme name="Kont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ont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8411F1AC927754F858CEBB979BA4F29" ma:contentTypeVersion="2" ma:contentTypeDescription="Create a new document." ma:contentTypeScope="" ma:versionID="8af853e83238abbe736be42af5fa9894">
  <xsd:schema xmlns:xsd="http://www.w3.org/2001/XMLSchema" xmlns:xs="http://www.w3.org/2001/XMLSchema" xmlns:p="http://schemas.microsoft.com/office/2006/metadata/properties" xmlns:ns3="b74113b4-918f-4bec-b35d-6d26e47358cc" targetNamespace="http://schemas.microsoft.com/office/2006/metadata/properties" ma:root="true" ma:fieldsID="84558edc9276cbb461cd5a622380df08" ns3:_="">
    <xsd:import namespace="b74113b4-918f-4bec-b35d-6d26e47358cc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74113b4-918f-4bec-b35d-6d26e47358c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C8BBF371-3D7B-427E-9C17-4B515C2AC90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74113b4-918f-4bec-b35d-6d26e47358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B0C423A-26D1-4528-9E19-CF5E641CC05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E1FA2EE-802E-46E7-9401-4D6074806AAC}">
  <ds:schemaRefs>
    <ds:schemaRef ds:uri="http://schemas.microsoft.com/office/2006/documentManagement/types"/>
    <ds:schemaRef ds:uri="http://purl.org/dc/dcmitype/"/>
    <ds:schemaRef ds:uri="http://purl.org/dc/terms/"/>
    <ds:schemaRef ds:uri="http://purl.org/dc/elements/1.1/"/>
    <ds:schemaRef ds:uri="b74113b4-918f-4bec-b35d-6d26e47358cc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16_9_ENG_full</Template>
  <TotalTime>8692</TotalTime>
  <Words>409</Words>
  <Application>Microsoft Office PowerPoint</Application>
  <PresentationFormat>Widescreen</PresentationFormat>
  <Paragraphs>69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Microsoft New Tai Lue</vt:lpstr>
      <vt:lpstr>Brugerdefineret design</vt:lpstr>
      <vt:lpstr>Classification of musical genres Final project for Applied Machine Learning 2020 </vt:lpstr>
      <vt:lpstr>Finding features</vt:lpstr>
      <vt:lpstr>The initial approach: Gradient boosted tree and Nearest Neighbor</vt:lpstr>
      <vt:lpstr>General decline in accuracy with inclusion of more genres</vt:lpstr>
      <vt:lpstr>Finding errors in the prediction – what genres are hardest to predict?  </vt:lpstr>
      <vt:lpstr>Appendix</vt:lpstr>
      <vt:lpstr>Feature importance of initial approach</vt:lpstr>
      <vt:lpstr>Optimizing tree-based algorithm</vt:lpstr>
      <vt:lpstr>kNearestneighbor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Group meeting 02-02-2021</dc:title>
  <dc:creator>Sofus Laguna Kristensen</dc:creator>
  <cp:lastModifiedBy>Sofus Laguna Kristensen</cp:lastModifiedBy>
  <cp:revision>21</cp:revision>
  <dcterms:created xsi:type="dcterms:W3CDTF">2021-02-02T11:30:06Z</dcterms:created>
  <dcterms:modified xsi:type="dcterms:W3CDTF">2021-06-14T16:19:13Z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 by:">
    <vt:lpwstr>www.skabelon.dk</vt:lpwstr>
  </property>
  <property fmtid="{D5CDD505-2E9C-101B-9397-08002B2CF9AE}" pid="3" name="ContentTypeId">
    <vt:lpwstr>0x010100D8411F1AC927754F858CEBB979BA4F29</vt:lpwstr>
  </property>
</Properties>
</file>